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</p:sldIdLst>
  <p:sldSz cx="12192000" cy="6858000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42" d="100"/>
          <a:sy n="142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70E0A1-3C10-44B9-B629-F79673FEB61B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85104-7833-4975-B733-BBDED8FE18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8D710-25CA-4A61-B661-4DDF53A54295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3EA87-33C2-426D-86E9-323D40FA8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/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FD7C4-B512-42BB-A7FE-67E47F25AE5C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6B09DF-5369-490F-BCED-BF7A4E16F31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455" b="0" i="0">
                <a:solidFill>
                  <a:schemeClr val="bg1"/>
                </a:solidFill>
                <a:latin typeface="Palatino Linotype"/>
                <a:cs typeface="Palatino Linotype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19" cy="3877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79" y="1577340"/>
            <a:ext cx="5303519" cy="387798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10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11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B480EF6-971F-4F4C-A814-EA533D2E079C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pPr>
              <a:defRPr/>
            </a:pPr>
            <a:fld id="{D23D2547-6A02-437A-AC38-EB21754F80D5}" type="slidenum">
              <a:rPr lang="ar-SA"/>
              <a:pPr>
                <a:defRPr/>
              </a:pPr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A5776-274C-42FF-BA30-2E5EA398E8A0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06B52B-4E12-4F05-AAE9-9E8249E371E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1A03EF-9CDB-4413-8251-54296AB50025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C00A0-9C82-4DBF-94B6-CD153CEA61D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4C67A-3DD1-4748-8EB1-DC06C7D6571A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D9F00-9208-4549-9AB8-9E2278BA4CD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/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/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/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8455F-F360-4E96-AF1A-714B5F65ED51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3CD84E-24B4-4757-9886-587F0055A72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73AE7B-2993-4DC4-A747-BF287ED205E5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020C4-03F7-4546-B6E5-47792B803E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1A9D4-250D-4176-944F-2407982BA256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4187D-0D43-45DA-AD9D-83C271FCB0C6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C8E8D5-54B9-4AC3-A283-88599F476A12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3DB3B5-E354-44D4-A9DA-0ABFDC7F3F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/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>
            <a:extLst>
              <a:ext uri="{FF2B5EF4-FFF2-40B4-BE49-F238E27FC236}"/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0A5CB9-0069-4575-8D9D-FABE7E3B6937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28815A-5FDB-4B4E-A1FF-EFE60FCAC8A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57E6DEC-9547-4BF7-8C78-713941CCFFC6}" type="datetimeFigureOut">
              <a:rPr lang="en-US"/>
              <a:pPr>
                <a:defRPr/>
              </a:pPr>
              <a:t>3/20/2020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rtl="0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3C057D2D-27D8-44A9-BBF1-DF4AF59A392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ar-JO" smtClean="0"/>
          </a:p>
        </p:txBody>
      </p:sp>
      <p:sp>
        <p:nvSpPr>
          <p:cNvPr id="1433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z="4400" smtClean="0">
                <a:solidFill>
                  <a:srgbClr val="FF0000"/>
                </a:solidFill>
              </a:rPr>
              <a:t>Revision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670300" y="0"/>
            <a:ext cx="4845050" cy="6854825"/>
          </a:xfrm>
          <a:custGeom>
            <a:avLst/>
            <a:gdLst/>
            <a:ahLst/>
            <a:cxnLst/>
            <a:rect l="l" t="t" r="r" b="b"/>
            <a:pathLst>
              <a:path w="7571105" h="10713720">
                <a:moveTo>
                  <a:pt x="0" y="10713338"/>
                </a:moveTo>
                <a:lnTo>
                  <a:pt x="7570660" y="10713338"/>
                </a:lnTo>
                <a:lnTo>
                  <a:pt x="7570660" y="0"/>
                </a:lnTo>
                <a:lnTo>
                  <a:pt x="0" y="0"/>
                </a:lnTo>
                <a:lnTo>
                  <a:pt x="0" y="10713338"/>
                </a:lnTo>
                <a:close/>
              </a:path>
            </a:pathLst>
          </a:custGeom>
          <a:solidFill>
            <a:srgbClr val="FFF6DC"/>
          </a:solidFill>
        </p:spPr>
        <p:txBody>
          <a:bodyPr lIns="0" tIns="0" rIns="0" bIns="0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z="1152">
              <a:latin typeface="+mn-lt"/>
              <a:cs typeface="+mn-cs"/>
            </a:endParaRPr>
          </a:p>
        </p:txBody>
      </p:sp>
      <p:grpSp>
        <p:nvGrpSpPr>
          <p:cNvPr id="15362" name="object 3"/>
          <p:cNvGrpSpPr>
            <a:grpSpLocks/>
          </p:cNvGrpSpPr>
          <p:nvPr/>
        </p:nvGrpSpPr>
        <p:grpSpPr bwMode="auto">
          <a:xfrm>
            <a:off x="8513763" y="0"/>
            <a:ext cx="7937" cy="6854825"/>
            <a:chOff x="7570668" y="0"/>
            <a:chExt cx="10795" cy="10713720"/>
          </a:xfrm>
        </p:grpSpPr>
        <p:sp>
          <p:nvSpPr>
            <p:cNvPr id="4" name="object 4"/>
            <p:cNvSpPr/>
            <p:nvPr/>
          </p:nvSpPr>
          <p:spPr>
            <a:xfrm>
              <a:off x="7570668" y="0"/>
              <a:ext cx="10795" cy="10713720"/>
            </a:xfrm>
            <a:custGeom>
              <a:avLst/>
              <a:gdLst/>
              <a:ahLst/>
              <a:cxnLst/>
              <a:rect l="l" t="t" r="r" b="b"/>
              <a:pathLst>
                <a:path w="10795" h="10713720">
                  <a:moveTo>
                    <a:pt x="10668" y="0"/>
                  </a:moveTo>
                  <a:lnTo>
                    <a:pt x="0" y="0"/>
                  </a:lnTo>
                  <a:lnTo>
                    <a:pt x="0" y="1090663"/>
                  </a:lnTo>
                  <a:lnTo>
                    <a:pt x="0" y="9982670"/>
                  </a:lnTo>
                  <a:lnTo>
                    <a:pt x="0" y="10713339"/>
                  </a:lnTo>
                  <a:lnTo>
                    <a:pt x="10668" y="10713339"/>
                  </a:lnTo>
                  <a:lnTo>
                    <a:pt x="10668" y="9982670"/>
                  </a:lnTo>
                  <a:lnTo>
                    <a:pt x="10668" y="1090663"/>
                  </a:lnTo>
                  <a:lnTo>
                    <a:pt x="10668" y="0"/>
                  </a:lnTo>
                  <a:close/>
                </a:path>
              </a:pathLst>
            </a:custGeom>
            <a:solidFill>
              <a:srgbClr val="FFD800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7570668" y="868412"/>
              <a:ext cx="10795" cy="7444"/>
            </a:xfrm>
            <a:custGeom>
              <a:avLst/>
              <a:gdLst/>
              <a:ahLst/>
              <a:cxnLst/>
              <a:rect l="l" t="t" r="r" b="b"/>
              <a:pathLst>
                <a:path w="10795" h="6350">
                  <a:moveTo>
                    <a:pt x="0" y="6350"/>
                  </a:moveTo>
                  <a:lnTo>
                    <a:pt x="10673" y="6350"/>
                  </a:lnTo>
                  <a:lnTo>
                    <a:pt x="10673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</p:grpSp>
      <p:sp>
        <p:nvSpPr>
          <p:cNvPr id="6" name="object 6"/>
          <p:cNvSpPr/>
          <p:nvPr/>
        </p:nvSpPr>
        <p:spPr>
          <a:xfrm>
            <a:off x="4138613" y="6503988"/>
            <a:ext cx="4030662" cy="0"/>
          </a:xfrm>
          <a:custGeom>
            <a:avLst/>
            <a:gdLst/>
            <a:ahLst/>
            <a:cxnLst/>
            <a:rect l="l" t="t" r="r" b="b"/>
            <a:pathLst>
              <a:path w="6300470">
                <a:moveTo>
                  <a:pt x="6300000" y="0"/>
                </a:moveTo>
                <a:lnTo>
                  <a:pt x="0" y="0"/>
                </a:lnTo>
              </a:path>
            </a:pathLst>
          </a:custGeom>
          <a:ln w="6350">
            <a:solidFill>
              <a:srgbClr val="231F20"/>
            </a:solidFill>
          </a:ln>
        </p:spPr>
        <p:txBody>
          <a:bodyPr lIns="0" tIns="0" rIns="0" bIns="0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z="1152">
              <a:latin typeface="+mn-lt"/>
              <a:cs typeface="+mn-cs"/>
            </a:endParaRPr>
          </a:p>
        </p:txBody>
      </p:sp>
      <p:grpSp>
        <p:nvGrpSpPr>
          <p:cNvPr id="15364" name="object 7"/>
          <p:cNvGrpSpPr>
            <a:grpSpLocks/>
          </p:cNvGrpSpPr>
          <p:nvPr/>
        </p:nvGrpSpPr>
        <p:grpSpPr bwMode="auto">
          <a:xfrm>
            <a:off x="3670300" y="0"/>
            <a:ext cx="4498975" cy="514350"/>
            <a:chOff x="0" y="0"/>
            <a:chExt cx="7030720" cy="803275"/>
          </a:xfrm>
        </p:grpSpPr>
        <p:sp>
          <p:nvSpPr>
            <p:cNvPr id="8" name="object 8"/>
            <p:cNvSpPr/>
            <p:nvPr/>
          </p:nvSpPr>
          <p:spPr>
            <a:xfrm>
              <a:off x="550748" y="587582"/>
              <a:ext cx="6479972" cy="4958"/>
            </a:xfrm>
            <a:custGeom>
              <a:avLst/>
              <a:gdLst/>
              <a:ahLst/>
              <a:cxnLst/>
              <a:rect l="l" t="t" r="r" b="b"/>
              <a:pathLst>
                <a:path w="6480175" h="6350">
                  <a:moveTo>
                    <a:pt x="0" y="6350"/>
                  </a:moveTo>
                  <a:lnTo>
                    <a:pt x="6480007" y="6350"/>
                  </a:lnTo>
                  <a:lnTo>
                    <a:pt x="6480007" y="0"/>
                  </a:lnTo>
                  <a:lnTo>
                    <a:pt x="0" y="0"/>
                  </a:lnTo>
                  <a:lnTo>
                    <a:pt x="0" y="635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0"/>
              <a:ext cx="550748" cy="587582"/>
            </a:xfrm>
            <a:custGeom>
              <a:avLst/>
              <a:gdLst/>
              <a:ahLst/>
              <a:cxnLst/>
              <a:rect l="l" t="t" r="r" b="b"/>
              <a:pathLst>
                <a:path w="551180" h="586740">
                  <a:moveTo>
                    <a:pt x="0" y="586676"/>
                  </a:moveTo>
                  <a:lnTo>
                    <a:pt x="550659" y="586676"/>
                  </a:lnTo>
                  <a:lnTo>
                    <a:pt x="550659" y="0"/>
                  </a:lnTo>
                  <a:lnTo>
                    <a:pt x="0" y="0"/>
                  </a:lnTo>
                  <a:lnTo>
                    <a:pt x="0" y="586676"/>
                  </a:lnTo>
                  <a:close/>
                </a:path>
              </a:pathLst>
            </a:custGeom>
            <a:solidFill>
              <a:srgbClr val="FFE995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587582"/>
              <a:ext cx="550748" cy="215693"/>
            </a:xfrm>
            <a:custGeom>
              <a:avLst/>
              <a:gdLst/>
              <a:ahLst/>
              <a:cxnLst/>
              <a:rect l="l" t="t" r="r" b="b"/>
              <a:pathLst>
                <a:path w="551180" h="216534">
                  <a:moveTo>
                    <a:pt x="550659" y="0"/>
                  </a:moveTo>
                  <a:lnTo>
                    <a:pt x="0" y="0"/>
                  </a:lnTo>
                  <a:lnTo>
                    <a:pt x="0" y="216001"/>
                  </a:lnTo>
                  <a:lnTo>
                    <a:pt x="550659" y="216001"/>
                  </a:lnTo>
                  <a:lnTo>
                    <a:pt x="550659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</p:grpSp>
      <p:grpSp>
        <p:nvGrpSpPr>
          <p:cNvPr id="15365" name="object 11"/>
          <p:cNvGrpSpPr>
            <a:grpSpLocks/>
          </p:cNvGrpSpPr>
          <p:nvPr/>
        </p:nvGrpSpPr>
        <p:grpSpPr bwMode="auto">
          <a:xfrm>
            <a:off x="3670300" y="2198688"/>
            <a:ext cx="2149475" cy="3686175"/>
            <a:chOff x="0" y="3435908"/>
            <a:chExt cx="3359150" cy="5761355"/>
          </a:xfrm>
        </p:grpSpPr>
        <p:sp>
          <p:nvSpPr>
            <p:cNvPr id="12" name="object 12"/>
            <p:cNvSpPr/>
            <p:nvPr/>
          </p:nvSpPr>
          <p:spPr>
            <a:xfrm>
              <a:off x="0" y="4552450"/>
              <a:ext cx="3359150" cy="4644813"/>
            </a:xfrm>
            <a:custGeom>
              <a:avLst/>
              <a:gdLst/>
              <a:ahLst/>
              <a:cxnLst/>
              <a:rect l="l" t="t" r="r" b="b"/>
              <a:pathLst>
                <a:path w="3359150" h="4644390">
                  <a:moveTo>
                    <a:pt x="3358667" y="0"/>
                  </a:moveTo>
                  <a:lnTo>
                    <a:pt x="0" y="0"/>
                  </a:lnTo>
                  <a:lnTo>
                    <a:pt x="0" y="4643996"/>
                  </a:lnTo>
                  <a:lnTo>
                    <a:pt x="3358667" y="4643996"/>
                  </a:lnTo>
                  <a:lnTo>
                    <a:pt x="3358667" y="0"/>
                  </a:lnTo>
                  <a:close/>
                </a:path>
              </a:pathLst>
            </a:custGeom>
            <a:solidFill>
              <a:srgbClr val="F4D0B1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3435908"/>
              <a:ext cx="3359150" cy="200977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</p:grpSp>
      <p:sp>
        <p:nvSpPr>
          <p:cNvPr id="15366" name="object 14"/>
          <p:cNvSpPr txBox="1">
            <a:spLocks noChangeArrowheads="1"/>
          </p:cNvSpPr>
          <p:nvPr/>
        </p:nvSpPr>
        <p:spPr bwMode="auto">
          <a:xfrm>
            <a:off x="4129088" y="415925"/>
            <a:ext cx="16510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5411" rIns="0" bIns="0">
            <a:spAutoFit/>
          </a:bodyPr>
          <a:lstStyle/>
          <a:p>
            <a:pPr marL="7938" algn="l" rtl="0">
              <a:spcBef>
                <a:spcPts val="513"/>
              </a:spcBef>
            </a:pPr>
            <a:r>
              <a:rPr lang="en-US" sz="1000" b="1">
                <a:solidFill>
                  <a:srgbClr val="DA2128"/>
                </a:solidFill>
                <a:latin typeface="Lucida Sans" pitchFamily="34" charset="0"/>
              </a:rPr>
              <a:t>Reading</a:t>
            </a:r>
            <a:endParaRPr lang="ar-JO" sz="1000">
              <a:latin typeface="Lucida Sans" pitchFamily="34" charset="0"/>
            </a:endParaRPr>
          </a:p>
          <a:p>
            <a:pPr marL="7938" algn="l" rtl="0">
              <a:lnSpc>
                <a:spcPts val="763"/>
              </a:lnSpc>
              <a:spcBef>
                <a:spcPts val="488"/>
              </a:spcBef>
              <a:buClr>
                <a:srgbClr val="DA2128"/>
              </a:buClr>
              <a:buSzPct val="120000"/>
              <a:buFont typeface="Tahoma" pitchFamily="34" charset="0"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Read the article below about families.  Answer the questions.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spcBef>
                <a:spcPts val="338"/>
              </a:spcBef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What is the difference between a  nuclear and an extended family?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What are the benefits of an extended  fami</a:t>
            </a:r>
            <a:r>
              <a:rPr lang="en-US" sz="600">
                <a:solidFill>
                  <a:srgbClr val="231F20"/>
                </a:solidFill>
                <a:latin typeface="Palatino Linotype" pitchFamily="18" charset="0"/>
              </a:rPr>
              <a:t>lies</a:t>
            </a:r>
            <a:endParaRPr lang="ar-JO" sz="600">
              <a:latin typeface="Palatino Linotype" pitchFamily="18" charset="0"/>
            </a:endParaRPr>
          </a:p>
          <a:p>
            <a:pPr marL="7938" algn="l" rtl="0">
              <a:lnSpc>
                <a:spcPts val="763"/>
              </a:lnSpc>
              <a:spcBef>
                <a:spcPts val="550"/>
              </a:spcBef>
              <a:buClr>
                <a:srgbClr val="DA2128"/>
              </a:buClr>
              <a:buSzPct val="120000"/>
              <a:buFont typeface="Tahoma" pitchFamily="34" charset="0"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Work in pairs. Make a list of other  advantages and disadvantages of living in  an extended family. Then compare your  answers with another pair.</a:t>
            </a:r>
            <a:endParaRPr lang="ar-JO" sz="600">
              <a:latin typeface="Palatino Linotype" pitchFamily="18" charset="0"/>
            </a:endParaRPr>
          </a:p>
        </p:txBody>
      </p:sp>
      <p:sp>
        <p:nvSpPr>
          <p:cNvPr id="15367" name="object 15"/>
          <p:cNvSpPr txBox="1">
            <a:spLocks noChangeArrowheads="1"/>
          </p:cNvSpPr>
          <p:nvPr/>
        </p:nvSpPr>
        <p:spPr bwMode="auto">
          <a:xfrm>
            <a:off x="5949950" y="415925"/>
            <a:ext cx="2200275" cy="209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65411" rIns="0" bIns="0">
            <a:spAutoFit/>
          </a:bodyPr>
          <a:lstStyle/>
          <a:p>
            <a:pPr marL="7938" algn="l" rtl="0">
              <a:spcBef>
                <a:spcPts val="513"/>
              </a:spcBef>
            </a:pPr>
            <a:r>
              <a:rPr lang="ar-JO" sz="1000" b="1">
                <a:solidFill>
                  <a:srgbClr val="DA2128"/>
                </a:solidFill>
                <a:latin typeface="Lucida Sans" pitchFamily="34" charset="0"/>
              </a:rPr>
              <a:t>Vocabulary</a:t>
            </a:r>
            <a:endParaRPr lang="ar-JO" sz="1000">
              <a:latin typeface="Lucida Sans" pitchFamily="34" charset="0"/>
            </a:endParaRPr>
          </a:p>
          <a:p>
            <a:pPr marL="7938" algn="l" rtl="0">
              <a:spcBef>
                <a:spcPts val="338"/>
              </a:spcBef>
              <a:buClr>
                <a:srgbClr val="DA2128"/>
              </a:buClr>
              <a:buSzPct val="120000"/>
              <a:buFont typeface="Tahoma" pitchFamily="34" charset="0"/>
              <a:buAutoNum type="arabicPlain" startAt="4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Read each definition and then put in the correct word.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spcBef>
                <a:spcPts val="338"/>
              </a:spcBef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Someone who is also studying, like you =  a</a:t>
            </a:r>
            <a:r>
              <a:rPr lang="ar-JO" sz="600" u="sng">
                <a:solidFill>
                  <a:srgbClr val="231F20"/>
                </a:solidFill>
                <a:latin typeface="Palatino Linotype" pitchFamily="18" charset="0"/>
              </a:rPr>
              <a:t> 	</a:t>
            </a: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student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Someone you go on a trip with = a</a:t>
            </a:r>
            <a:r>
              <a:rPr lang="ar-JO" sz="600" u="sng">
                <a:solidFill>
                  <a:srgbClr val="231F20"/>
                </a:solidFill>
                <a:latin typeface="Palatino Linotype" pitchFamily="18" charset="0"/>
              </a:rPr>
              <a:t> 	</a:t>
            </a: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companion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Someone who you can really depend on = a  </a:t>
            </a:r>
            <a:r>
              <a:rPr lang="ar-JO" sz="600" u="sng">
                <a:solidFill>
                  <a:srgbClr val="231F20"/>
                </a:solidFill>
                <a:latin typeface="Palatino Linotype" pitchFamily="18" charset="0"/>
              </a:rPr>
              <a:t> 	</a:t>
            </a: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 friend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Someone you and another friend both know =  a</a:t>
            </a:r>
            <a:r>
              <a:rPr lang="ar-JO" sz="600" u="sng">
                <a:solidFill>
                  <a:srgbClr val="231F20"/>
                </a:solidFill>
                <a:latin typeface="Palatino Linotype" pitchFamily="18" charset="0"/>
              </a:rPr>
              <a:t> 	</a:t>
            </a: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friend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Someone you share an apartment with = a </a:t>
            </a:r>
            <a:r>
              <a:rPr lang="ar-JO" sz="600" u="sng">
                <a:solidFill>
                  <a:srgbClr val="231F20"/>
                </a:solidFill>
                <a:latin typeface="Palatino Linotype" pitchFamily="18" charset="0"/>
              </a:rPr>
              <a:t> 	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Someone you know but is not really a friend =  an </a:t>
            </a:r>
            <a:r>
              <a:rPr lang="ar-JO" sz="600" u="sng">
                <a:solidFill>
                  <a:srgbClr val="231F20"/>
                </a:solidFill>
                <a:latin typeface="Palatino Linotype" pitchFamily="18" charset="0"/>
              </a:rPr>
              <a:t> 	</a:t>
            </a:r>
            <a:endParaRPr lang="ar-JO" sz="600">
              <a:latin typeface="Palatino Linotype" pitchFamily="18" charset="0"/>
            </a:endParaRPr>
          </a:p>
          <a:p>
            <a:pPr marL="236538" lvl="1" indent="-114300" algn="l" rtl="0">
              <a:buFontTx/>
              <a:buAutoNum type="arabicPlain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Someone you are related to by birth = a </a:t>
            </a:r>
            <a:r>
              <a:rPr lang="ar-JO" sz="600" u="sng">
                <a:solidFill>
                  <a:srgbClr val="231F20"/>
                </a:solidFill>
                <a:latin typeface="Palatino Linotype" pitchFamily="18" charset="0"/>
              </a:rPr>
              <a:t> 	</a:t>
            </a: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 relative</a:t>
            </a:r>
            <a:endParaRPr lang="ar-JO" sz="600">
              <a:latin typeface="Palatino Linotype" pitchFamily="18" charset="0"/>
            </a:endParaRPr>
          </a:p>
          <a:p>
            <a:pPr marL="7938" algn="l" rtl="0">
              <a:lnSpc>
                <a:spcPts val="763"/>
              </a:lnSpc>
              <a:spcBef>
                <a:spcPts val="575"/>
              </a:spcBef>
              <a:buClr>
                <a:srgbClr val="DA2128"/>
              </a:buClr>
              <a:buSzPct val="120000"/>
              <a:buFont typeface="Tahoma" pitchFamily="34" charset="0"/>
              <a:buAutoNum type="arabicPlain" startAt="4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Work in pairs. Give details about one of the people in  Exercise 4:</a:t>
            </a:r>
            <a:endParaRPr lang="ar-JO" sz="600">
              <a:latin typeface="Palatino Linotype" pitchFamily="18" charset="0"/>
            </a:endParaRPr>
          </a:p>
          <a:p>
            <a:pPr marL="7938" algn="l" rtl="0">
              <a:spcBef>
                <a:spcPts val="338"/>
              </a:spcBef>
              <a:buFontTx/>
              <a:buChar char="•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who you hang out with regularly</a:t>
            </a:r>
            <a:endParaRPr lang="ar-JO" sz="600">
              <a:latin typeface="Palatino Linotype" pitchFamily="18" charset="0"/>
            </a:endParaRPr>
          </a:p>
          <a:p>
            <a:pPr marL="7938" algn="l" rtl="0">
              <a:buFontTx/>
              <a:buChar char="•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who you haven’t kept up with</a:t>
            </a:r>
            <a:endParaRPr lang="ar-JO" sz="600">
              <a:latin typeface="Palatino Linotype" pitchFamily="18" charset="0"/>
            </a:endParaRPr>
          </a:p>
          <a:p>
            <a:pPr marL="7938" algn="l" rtl="0">
              <a:buFontTx/>
              <a:buChar char="•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whose house you go round to regularly</a:t>
            </a:r>
            <a:endParaRPr lang="ar-JO" sz="600">
              <a:latin typeface="Palatino Linotype" pitchFamily="18" charset="0"/>
            </a:endParaRPr>
          </a:p>
        </p:txBody>
      </p:sp>
      <p:grpSp>
        <p:nvGrpSpPr>
          <p:cNvPr id="15368" name="object 16"/>
          <p:cNvGrpSpPr>
            <a:grpSpLocks/>
          </p:cNvGrpSpPr>
          <p:nvPr/>
        </p:nvGrpSpPr>
        <p:grpSpPr bwMode="auto">
          <a:xfrm>
            <a:off x="6070600" y="2670175"/>
            <a:ext cx="2097088" cy="239713"/>
            <a:chOff x="3751491" y="4173696"/>
            <a:chExt cx="3277870" cy="375285"/>
          </a:xfrm>
        </p:grpSpPr>
        <p:sp>
          <p:nvSpPr>
            <p:cNvPr id="17" name="object 17"/>
            <p:cNvSpPr/>
            <p:nvPr/>
          </p:nvSpPr>
          <p:spPr>
            <a:xfrm>
              <a:off x="3753973" y="4176182"/>
              <a:ext cx="3272906" cy="370313"/>
            </a:xfrm>
            <a:custGeom>
              <a:avLst/>
              <a:gdLst/>
              <a:ahLst/>
              <a:cxnLst/>
              <a:rect l="l" t="t" r="r" b="b"/>
              <a:pathLst>
                <a:path w="3271520" h="368935">
                  <a:moveTo>
                    <a:pt x="3271278" y="0"/>
                  </a:moveTo>
                  <a:lnTo>
                    <a:pt x="3072003" y="0"/>
                  </a:lnTo>
                  <a:lnTo>
                    <a:pt x="0" y="0"/>
                  </a:lnTo>
                  <a:lnTo>
                    <a:pt x="0" y="368401"/>
                  </a:lnTo>
                  <a:lnTo>
                    <a:pt x="3072003" y="368401"/>
                  </a:lnTo>
                  <a:lnTo>
                    <a:pt x="3271278" y="368401"/>
                  </a:lnTo>
                  <a:lnTo>
                    <a:pt x="3271278" y="0"/>
                  </a:lnTo>
                  <a:close/>
                </a:path>
              </a:pathLst>
            </a:custGeom>
            <a:solidFill>
              <a:srgbClr val="FFE09B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18" name="object 18"/>
            <p:cNvSpPr/>
            <p:nvPr/>
          </p:nvSpPr>
          <p:spPr>
            <a:xfrm>
              <a:off x="3753973" y="4176182"/>
              <a:ext cx="3071917" cy="0"/>
            </a:xfrm>
            <a:custGeom>
              <a:avLst/>
              <a:gdLst/>
              <a:ahLst/>
              <a:cxnLst/>
              <a:rect l="l" t="t" r="r" b="b"/>
              <a:pathLst>
                <a:path w="3072129">
                  <a:moveTo>
                    <a:pt x="0" y="0"/>
                  </a:moveTo>
                  <a:lnTo>
                    <a:pt x="3072003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19" name="object 19"/>
            <p:cNvSpPr/>
            <p:nvPr/>
          </p:nvSpPr>
          <p:spPr>
            <a:xfrm>
              <a:off x="6825890" y="4176182"/>
              <a:ext cx="200989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0" y="0"/>
                  </a:moveTo>
                  <a:lnTo>
                    <a:pt x="19927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3753973" y="4360096"/>
              <a:ext cx="3071917" cy="0"/>
            </a:xfrm>
            <a:custGeom>
              <a:avLst/>
              <a:gdLst/>
              <a:ahLst/>
              <a:cxnLst/>
              <a:rect l="l" t="t" r="r" b="b"/>
              <a:pathLst>
                <a:path w="3072129">
                  <a:moveTo>
                    <a:pt x="0" y="0"/>
                  </a:moveTo>
                  <a:lnTo>
                    <a:pt x="3072003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21" name="object 21"/>
            <p:cNvSpPr/>
            <p:nvPr/>
          </p:nvSpPr>
          <p:spPr>
            <a:xfrm>
              <a:off x="6825890" y="4360096"/>
              <a:ext cx="200989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0" y="0"/>
                  </a:moveTo>
                  <a:lnTo>
                    <a:pt x="19927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22" name="object 22"/>
            <p:cNvSpPr/>
            <p:nvPr/>
          </p:nvSpPr>
          <p:spPr>
            <a:xfrm>
              <a:off x="3753973" y="4546495"/>
              <a:ext cx="3071917" cy="0"/>
            </a:xfrm>
            <a:custGeom>
              <a:avLst/>
              <a:gdLst/>
              <a:ahLst/>
              <a:cxnLst/>
              <a:rect l="l" t="t" r="r" b="b"/>
              <a:pathLst>
                <a:path w="3072129">
                  <a:moveTo>
                    <a:pt x="0" y="0"/>
                  </a:moveTo>
                  <a:lnTo>
                    <a:pt x="3072003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23" name="object 23"/>
            <p:cNvSpPr/>
            <p:nvPr/>
          </p:nvSpPr>
          <p:spPr>
            <a:xfrm>
              <a:off x="6825890" y="4546495"/>
              <a:ext cx="200989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0" y="0"/>
                  </a:moveTo>
                  <a:lnTo>
                    <a:pt x="19927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6072188" y="2578100"/>
            <a:ext cx="2093912" cy="84138"/>
          </a:xfrm>
          <a:prstGeom prst="rect">
            <a:avLst/>
          </a:prstGeom>
          <a:solidFill>
            <a:srgbClr val="FFC20D"/>
          </a:solidFill>
        </p:spPr>
        <p:txBody>
          <a:bodyPr lIns="0" tIns="6500" rIns="0" bIns="0">
            <a:spAutoFit/>
          </a:bodyPr>
          <a:lstStyle/>
          <a:p>
            <a:pPr marL="34533" algn="l" rtl="0" fontAlgn="auto">
              <a:spcBef>
                <a:spcPts val="51"/>
              </a:spcBef>
              <a:spcAft>
                <a:spcPts val="0"/>
              </a:spcAft>
              <a:defRPr/>
            </a:pPr>
            <a:r>
              <a:rPr sz="512" b="1" spc="-29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512" b="1" spc="-26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12" b="1" spc="-29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endParaRPr sz="512">
              <a:latin typeface="Lucida Sans"/>
              <a:cs typeface="Lucida Sans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067675" y="2697163"/>
            <a:ext cx="69850" cy="187325"/>
          </a:xfrm>
          <a:custGeom>
            <a:avLst/>
            <a:gdLst/>
            <a:ahLst/>
            <a:cxnLst/>
            <a:rect l="l" t="t" r="r" b="b"/>
            <a:pathLst>
              <a:path w="108584" h="292735">
                <a:moveTo>
                  <a:pt x="108000" y="184213"/>
                </a:moveTo>
                <a:lnTo>
                  <a:pt x="0" y="184213"/>
                </a:lnTo>
                <a:lnTo>
                  <a:pt x="0" y="292201"/>
                </a:lnTo>
                <a:lnTo>
                  <a:pt x="108000" y="292201"/>
                </a:lnTo>
                <a:lnTo>
                  <a:pt x="108000" y="184213"/>
                </a:lnTo>
                <a:close/>
              </a:path>
              <a:path w="108584" h="292735">
                <a:moveTo>
                  <a:pt x="108000" y="0"/>
                </a:moveTo>
                <a:lnTo>
                  <a:pt x="0" y="0"/>
                </a:lnTo>
                <a:lnTo>
                  <a:pt x="0" y="108000"/>
                </a:lnTo>
                <a:lnTo>
                  <a:pt x="108000" y="108000"/>
                </a:lnTo>
                <a:lnTo>
                  <a:pt x="10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z="1152">
              <a:latin typeface="+mn-lt"/>
              <a:cs typeface="+mn-cs"/>
            </a:endParaRPr>
          </a:p>
        </p:txBody>
      </p:sp>
      <p:sp>
        <p:nvSpPr>
          <p:cNvPr id="15371" name="object 26"/>
          <p:cNvSpPr txBox="1">
            <a:spLocks noChangeArrowheads="1"/>
          </p:cNvSpPr>
          <p:nvPr/>
        </p:nvSpPr>
        <p:spPr bwMode="auto">
          <a:xfrm>
            <a:off x="5949950" y="2643188"/>
            <a:ext cx="2224088" cy="2767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8126" rIns="0" bIns="0">
            <a:spAutoFit/>
          </a:bodyPr>
          <a:lstStyle/>
          <a:p>
            <a:pPr marL="157163" algn="l" rtl="0">
              <a:lnSpc>
                <a:spcPct val="151000"/>
              </a:lnSpc>
              <a:spcBef>
                <a:spcPts val="63"/>
              </a:spcBef>
            </a:pP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describe different types of friends and acquaintances  use phrasal verbs that describe relationships</a:t>
            </a:r>
            <a:endParaRPr lang="ar-JO" sz="500">
              <a:latin typeface="Calibri" pitchFamily="34" charset="0"/>
            </a:endParaRPr>
          </a:p>
          <a:p>
            <a:pPr marL="157163" algn="l" rtl="0"/>
            <a:endParaRPr lang="ar-JO" sz="600">
              <a:latin typeface="Calibri" pitchFamily="34" charset="0"/>
            </a:endParaRPr>
          </a:p>
          <a:p>
            <a:pPr marL="157163" algn="l" rtl="0"/>
            <a:r>
              <a:rPr lang="ar-JO" sz="1000" b="1">
                <a:solidFill>
                  <a:srgbClr val="DA2128"/>
                </a:solidFill>
                <a:latin typeface="Lucida Sans" pitchFamily="34" charset="0"/>
              </a:rPr>
              <a:t>Real life</a:t>
            </a:r>
            <a:endParaRPr lang="ar-JO" sz="1000">
              <a:latin typeface="Lucida Sans" pitchFamily="34" charset="0"/>
            </a:endParaRPr>
          </a:p>
          <a:p>
            <a:pPr marL="157163" algn="l" rtl="0">
              <a:lnSpc>
                <a:spcPts val="763"/>
              </a:lnSpc>
              <a:spcBef>
                <a:spcPts val="488"/>
              </a:spcBef>
              <a:buClr>
                <a:srgbClr val="DA2128"/>
              </a:buClr>
              <a:buSzPct val="120000"/>
              <a:buFont typeface="Tahoma" pitchFamily="34" charset="0"/>
              <a:buAutoNum type="arabicPlain" startAt="6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Put the sentences below into the right order to complete  the conversation between Karen (K) and Jim (J).</a:t>
            </a:r>
            <a:endParaRPr lang="ar-JO" sz="600">
              <a:latin typeface="Palatino Linotype" pitchFamily="18" charset="0"/>
            </a:endParaRPr>
          </a:p>
          <a:p>
            <a:pPr marL="157163" algn="l" rtl="0">
              <a:spcBef>
                <a:spcPts val="338"/>
              </a:spcBef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K: Hello Jim. Fancy bumping into you here. </a:t>
            </a:r>
            <a:r>
              <a:rPr lang="ar-JO" sz="600" i="1">
                <a:solidFill>
                  <a:srgbClr val="0072BC"/>
                </a:solidFill>
                <a:latin typeface="Book Antiqua" pitchFamily="18" charset="0"/>
              </a:rPr>
              <a:t>1</a:t>
            </a:r>
            <a:endParaRPr lang="ar-JO" sz="600">
              <a:latin typeface="Book Antiqua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K: Great. Well, I should probably go. I’m in a bit of a  hurry to get to the bank.</a:t>
            </a:r>
            <a:endParaRPr lang="ar-JO" sz="600">
              <a:latin typeface="Palatino Linotype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K: Of course I will. We should get together some time.  K: You know – busy as ever. He’s working for BP now in</a:t>
            </a:r>
            <a:endParaRPr lang="ar-JO" sz="600">
              <a:latin typeface="Palatino Linotype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London.</a:t>
            </a:r>
            <a:endParaRPr lang="ar-JO" sz="600">
              <a:latin typeface="Palatino Linotype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K: You too. Good luck with the work in New York.  K: Not bad, thanks. What have you been up to?</a:t>
            </a:r>
            <a:endParaRPr lang="ar-JO" sz="600">
              <a:latin typeface="Palatino Linotype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K: Have you? That’s sounds exciting. You’re looking well.  J: Thanks. You too. How’s David getting on these days?  J: Well, do give him my regards.</a:t>
            </a:r>
            <a:endParaRPr lang="ar-JO" sz="600">
              <a:latin typeface="Palatino Linotype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J: Yes, that would be nice. I’ll get in touch when I’m back  next month.</a:t>
            </a:r>
            <a:endParaRPr lang="ar-JO" sz="600">
              <a:latin typeface="Palatino Linotype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J: Well, it was great to see you.</a:t>
            </a:r>
            <a:endParaRPr lang="ar-JO" sz="600">
              <a:latin typeface="Palatino Linotype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J: I’ve been working in New York for the past month.</a:t>
            </a:r>
            <a:endParaRPr lang="ar-JO" sz="600">
              <a:latin typeface="Palatino Linotype" pitchFamily="18" charset="0"/>
            </a:endParaRPr>
          </a:p>
          <a:p>
            <a:pPr marL="157163" algn="l" rtl="0"/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J: Oh hello, Karen. What a nice surprise! How are things?</a:t>
            </a:r>
            <a:endParaRPr lang="ar-JO" sz="600">
              <a:latin typeface="Palatino Linotype" pitchFamily="18" charset="0"/>
            </a:endParaRPr>
          </a:p>
          <a:p>
            <a:pPr marL="157163" algn="l" rtl="0">
              <a:lnSpc>
                <a:spcPts val="763"/>
              </a:lnSpc>
              <a:spcBef>
                <a:spcPts val="575"/>
              </a:spcBef>
              <a:buClr>
                <a:srgbClr val="DA2128"/>
              </a:buClr>
              <a:buSzPct val="120000"/>
              <a:buFont typeface="Tahoma" pitchFamily="34" charset="0"/>
              <a:buAutoNum type="arabicPlain" startAt="7"/>
            </a:pP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Work in pairs. Imagine you meet each other in the street  by accident. Act out a similar conversation.</a:t>
            </a:r>
            <a:endParaRPr lang="ar-JO" sz="600">
              <a:latin typeface="Palatino Linotype" pitchFamily="18" charset="0"/>
            </a:endParaRPr>
          </a:p>
        </p:txBody>
      </p:sp>
      <p:grpSp>
        <p:nvGrpSpPr>
          <p:cNvPr id="15372" name="object 27"/>
          <p:cNvGrpSpPr>
            <a:grpSpLocks/>
          </p:cNvGrpSpPr>
          <p:nvPr/>
        </p:nvGrpSpPr>
        <p:grpSpPr bwMode="auto">
          <a:xfrm>
            <a:off x="6070600" y="5421313"/>
            <a:ext cx="2005013" cy="204787"/>
            <a:chOff x="3751491" y="8474069"/>
            <a:chExt cx="3133725" cy="318135"/>
          </a:xfrm>
        </p:grpSpPr>
        <p:sp>
          <p:nvSpPr>
            <p:cNvPr id="28" name="object 28"/>
            <p:cNvSpPr/>
            <p:nvPr/>
          </p:nvSpPr>
          <p:spPr>
            <a:xfrm>
              <a:off x="3753973" y="8476534"/>
              <a:ext cx="3128761" cy="313204"/>
            </a:xfrm>
            <a:custGeom>
              <a:avLst/>
              <a:gdLst/>
              <a:ahLst/>
              <a:cxnLst/>
              <a:rect l="l" t="t" r="r" b="b"/>
              <a:pathLst>
                <a:path w="3127375" h="311784">
                  <a:moveTo>
                    <a:pt x="3127273" y="0"/>
                  </a:moveTo>
                  <a:lnTo>
                    <a:pt x="2927997" y="0"/>
                  </a:lnTo>
                  <a:lnTo>
                    <a:pt x="0" y="0"/>
                  </a:lnTo>
                  <a:lnTo>
                    <a:pt x="0" y="311200"/>
                  </a:lnTo>
                  <a:lnTo>
                    <a:pt x="2927997" y="311200"/>
                  </a:lnTo>
                  <a:lnTo>
                    <a:pt x="3127273" y="311200"/>
                  </a:lnTo>
                  <a:lnTo>
                    <a:pt x="3127273" y="0"/>
                  </a:lnTo>
                  <a:close/>
                </a:path>
              </a:pathLst>
            </a:custGeom>
            <a:solidFill>
              <a:srgbClr val="FFE09B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29" name="object 29"/>
            <p:cNvSpPr/>
            <p:nvPr/>
          </p:nvSpPr>
          <p:spPr>
            <a:xfrm>
              <a:off x="3753973" y="8476534"/>
              <a:ext cx="2930267" cy="0"/>
            </a:xfrm>
            <a:custGeom>
              <a:avLst/>
              <a:gdLst/>
              <a:ahLst/>
              <a:cxnLst/>
              <a:rect l="l" t="t" r="r" b="b"/>
              <a:pathLst>
                <a:path w="2928620">
                  <a:moveTo>
                    <a:pt x="0" y="0"/>
                  </a:moveTo>
                  <a:lnTo>
                    <a:pt x="2927997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30" name="object 30"/>
            <p:cNvSpPr/>
            <p:nvPr/>
          </p:nvSpPr>
          <p:spPr>
            <a:xfrm>
              <a:off x="6681760" y="8476534"/>
              <a:ext cx="200974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0" y="0"/>
                  </a:moveTo>
                  <a:lnTo>
                    <a:pt x="19927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31" name="object 31"/>
            <p:cNvSpPr/>
            <p:nvPr/>
          </p:nvSpPr>
          <p:spPr>
            <a:xfrm>
              <a:off x="3753973" y="8787272"/>
              <a:ext cx="2930267" cy="0"/>
            </a:xfrm>
            <a:custGeom>
              <a:avLst/>
              <a:gdLst/>
              <a:ahLst/>
              <a:cxnLst/>
              <a:rect l="l" t="t" r="r" b="b"/>
              <a:pathLst>
                <a:path w="2928620">
                  <a:moveTo>
                    <a:pt x="0" y="0"/>
                  </a:moveTo>
                  <a:lnTo>
                    <a:pt x="2927997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6681760" y="8787272"/>
              <a:ext cx="200974" cy="0"/>
            </a:xfrm>
            <a:custGeom>
              <a:avLst/>
              <a:gdLst/>
              <a:ahLst/>
              <a:cxnLst/>
              <a:rect l="l" t="t" r="r" b="b"/>
              <a:pathLst>
                <a:path w="199390">
                  <a:moveTo>
                    <a:pt x="0" y="0"/>
                  </a:moveTo>
                  <a:lnTo>
                    <a:pt x="19927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6072188" y="5329238"/>
            <a:ext cx="2001837" cy="85725"/>
          </a:xfrm>
          <a:prstGeom prst="rect">
            <a:avLst/>
          </a:prstGeom>
          <a:solidFill>
            <a:srgbClr val="FFC20D"/>
          </a:solidFill>
        </p:spPr>
        <p:txBody>
          <a:bodyPr lIns="0" tIns="6500" rIns="0" bIns="0">
            <a:spAutoFit/>
          </a:bodyPr>
          <a:lstStyle/>
          <a:p>
            <a:pPr marL="34533" algn="l" rtl="0" fontAlgn="auto">
              <a:spcBef>
                <a:spcPts val="51"/>
              </a:spcBef>
              <a:spcAft>
                <a:spcPts val="0"/>
              </a:spcAft>
              <a:defRPr/>
            </a:pPr>
            <a:r>
              <a:rPr sz="512" b="1" spc="-29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512" b="1" spc="-26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12" b="1" spc="-29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endParaRPr sz="512">
              <a:latin typeface="Lucida Sans"/>
              <a:cs typeface="Lucida Sans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7975600" y="5489575"/>
            <a:ext cx="69850" cy="68263"/>
          </a:xfrm>
          <a:custGeom>
            <a:avLst/>
            <a:gdLst/>
            <a:ahLst/>
            <a:cxnLst/>
            <a:rect l="l" t="t" r="r" b="b"/>
            <a:pathLst>
              <a:path w="108584" h="108584">
                <a:moveTo>
                  <a:pt x="108000" y="0"/>
                </a:moveTo>
                <a:lnTo>
                  <a:pt x="0" y="0"/>
                </a:lnTo>
                <a:lnTo>
                  <a:pt x="0" y="108000"/>
                </a:lnTo>
                <a:lnTo>
                  <a:pt x="108000" y="108000"/>
                </a:lnTo>
                <a:lnTo>
                  <a:pt x="10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z="1152">
              <a:latin typeface="+mn-lt"/>
              <a:cs typeface="+mn-cs"/>
            </a:endParaRPr>
          </a:p>
        </p:txBody>
      </p:sp>
      <p:sp>
        <p:nvSpPr>
          <p:cNvPr id="15375" name="object 35"/>
          <p:cNvSpPr txBox="1">
            <a:spLocks noChangeArrowheads="1"/>
          </p:cNvSpPr>
          <p:nvPr/>
        </p:nvSpPr>
        <p:spPr bwMode="auto">
          <a:xfrm>
            <a:off x="5949950" y="5434013"/>
            <a:ext cx="2163763" cy="690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875" rIns="0" bIns="0">
            <a:spAutoFit/>
          </a:bodyPr>
          <a:lstStyle/>
          <a:p>
            <a:pPr marL="157163" algn="l" rtl="0">
              <a:lnSpc>
                <a:spcPct val="104000"/>
              </a:lnSpc>
              <a:spcBef>
                <a:spcPts val="38"/>
              </a:spcBef>
            </a:pP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have a conversation with someone I haven’t seen for some  time</a:t>
            </a:r>
            <a:endParaRPr lang="ar-JO" sz="500">
              <a:latin typeface="Calibri" pitchFamily="34" charset="0"/>
            </a:endParaRPr>
          </a:p>
          <a:p>
            <a:pPr marL="157163" algn="l" rtl="0"/>
            <a:endParaRPr lang="ar-JO" sz="600">
              <a:latin typeface="Calibri" pitchFamily="34" charset="0"/>
            </a:endParaRPr>
          </a:p>
          <a:p>
            <a:pPr marL="157163" algn="l" rtl="0"/>
            <a:r>
              <a:rPr lang="ar-JO" sz="1000" b="1">
                <a:solidFill>
                  <a:srgbClr val="DA2128"/>
                </a:solidFill>
                <a:latin typeface="Lucida Sans" pitchFamily="34" charset="0"/>
              </a:rPr>
              <a:t>Speaking</a:t>
            </a:r>
            <a:endParaRPr lang="ar-JO" sz="1000">
              <a:latin typeface="Lucida Sans" pitchFamily="34" charset="0"/>
            </a:endParaRPr>
          </a:p>
          <a:p>
            <a:pPr marL="157163" algn="l" rtl="0">
              <a:lnSpc>
                <a:spcPts val="763"/>
              </a:lnSpc>
              <a:spcBef>
                <a:spcPts val="488"/>
              </a:spcBef>
            </a:pPr>
            <a:r>
              <a:rPr lang="ar-JO" sz="700" b="1">
                <a:solidFill>
                  <a:srgbClr val="DA2128"/>
                </a:solidFill>
                <a:latin typeface="Tahoma" pitchFamily="34" charset="0"/>
                <a:cs typeface="Tahoma" pitchFamily="34" charset="0"/>
              </a:rPr>
              <a:t>8 </a:t>
            </a:r>
            <a:r>
              <a:rPr lang="ar-JO" sz="600">
                <a:solidFill>
                  <a:srgbClr val="231F20"/>
                </a:solidFill>
                <a:latin typeface="Palatino Linotype" pitchFamily="18" charset="0"/>
              </a:rPr>
              <a:t>Work in pairs. Tell each other about a relationship with a  family member or friend that is important in your life.</a:t>
            </a:r>
            <a:endParaRPr lang="ar-JO" sz="600">
              <a:latin typeface="Palatino Linotype" pitchFamily="18" charset="0"/>
            </a:endParaRPr>
          </a:p>
        </p:txBody>
      </p:sp>
      <p:sp>
        <p:nvSpPr>
          <p:cNvPr id="36" name="object 36"/>
          <p:cNvSpPr txBox="1">
            <a:spLocks noGrp="1"/>
          </p:cNvSpPr>
          <p:nvPr>
            <p:ph type="title"/>
          </p:nvPr>
        </p:nvSpPr>
        <p:spPr>
          <a:xfrm>
            <a:off x="4129088" y="98425"/>
            <a:ext cx="1417637" cy="244475"/>
          </a:xfrm>
        </p:spPr>
        <p:txBody>
          <a:bodyPr tIns="8126" rtlCol="0">
            <a:spAutoFit/>
          </a:bodyPr>
          <a:lstStyle/>
          <a:p>
            <a:pPr marL="8125" eaLnBrk="1" fontAlgn="auto" hangingPunct="1">
              <a:lnSpc>
                <a:spcPct val="100000"/>
              </a:lnSpc>
              <a:spcBef>
                <a:spcPts val="64"/>
              </a:spcBef>
              <a:spcAft>
                <a:spcPts val="0"/>
              </a:spcAft>
              <a:defRPr/>
            </a:pPr>
            <a:r>
              <a:rPr sz="1536" b="1" spc="-109" dirty="0">
                <a:solidFill>
                  <a:srgbClr val="DA2128"/>
                </a:solidFill>
                <a:latin typeface="Lucida Sans"/>
                <a:cs typeface="Lucida Sans"/>
              </a:rPr>
              <a:t>UNIT </a:t>
            </a:r>
            <a:r>
              <a:rPr sz="1536" b="1" spc="-128" dirty="0">
                <a:solidFill>
                  <a:srgbClr val="DA2128"/>
                </a:solidFill>
                <a:latin typeface="Lucida Sans"/>
                <a:cs typeface="Lucida Sans"/>
              </a:rPr>
              <a:t>1</a:t>
            </a:r>
            <a:r>
              <a:rPr sz="1536" b="1" spc="-179" dirty="0">
                <a:solidFill>
                  <a:srgbClr val="DA2128"/>
                </a:solidFill>
                <a:latin typeface="Lucida Sans"/>
                <a:cs typeface="Lucida Sans"/>
              </a:rPr>
              <a:t> </a:t>
            </a:r>
            <a:r>
              <a:rPr sz="1536" spc="-16" dirty="0">
                <a:solidFill>
                  <a:srgbClr val="231F20"/>
                </a:solidFill>
              </a:rPr>
              <a:t>REVIEW</a:t>
            </a:r>
            <a:endParaRPr sz="1536">
              <a:latin typeface="Lucida Sans"/>
              <a:cs typeface="Lucida Sans"/>
            </a:endParaRPr>
          </a:p>
        </p:txBody>
      </p:sp>
      <p:grpSp>
        <p:nvGrpSpPr>
          <p:cNvPr id="15377" name="object 37"/>
          <p:cNvGrpSpPr>
            <a:grpSpLocks/>
          </p:cNvGrpSpPr>
          <p:nvPr/>
        </p:nvGrpSpPr>
        <p:grpSpPr bwMode="auto">
          <a:xfrm>
            <a:off x="4251325" y="6076950"/>
            <a:ext cx="1566863" cy="320675"/>
            <a:chOff x="907492" y="9497696"/>
            <a:chExt cx="2449830" cy="502284"/>
          </a:xfrm>
        </p:grpSpPr>
        <p:sp>
          <p:nvSpPr>
            <p:cNvPr id="38" name="object 38"/>
            <p:cNvSpPr/>
            <p:nvPr/>
          </p:nvSpPr>
          <p:spPr>
            <a:xfrm>
              <a:off x="909975" y="9500183"/>
              <a:ext cx="2444864" cy="497311"/>
            </a:xfrm>
            <a:custGeom>
              <a:avLst/>
              <a:gdLst/>
              <a:ahLst/>
              <a:cxnLst/>
              <a:rect l="l" t="t" r="r" b="b"/>
              <a:pathLst>
                <a:path w="2443479" h="495934">
                  <a:moveTo>
                    <a:pt x="2443276" y="0"/>
                  </a:moveTo>
                  <a:lnTo>
                    <a:pt x="2244001" y="0"/>
                  </a:lnTo>
                  <a:lnTo>
                    <a:pt x="0" y="0"/>
                  </a:lnTo>
                  <a:lnTo>
                    <a:pt x="0" y="495401"/>
                  </a:lnTo>
                  <a:lnTo>
                    <a:pt x="2244001" y="495401"/>
                  </a:lnTo>
                  <a:lnTo>
                    <a:pt x="2443276" y="495401"/>
                  </a:lnTo>
                  <a:lnTo>
                    <a:pt x="2443276" y="0"/>
                  </a:lnTo>
                  <a:close/>
                </a:path>
              </a:pathLst>
            </a:custGeom>
            <a:solidFill>
              <a:srgbClr val="FFE09B"/>
            </a:solidFill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39" name="object 39"/>
            <p:cNvSpPr/>
            <p:nvPr/>
          </p:nvSpPr>
          <p:spPr>
            <a:xfrm>
              <a:off x="909975" y="9500183"/>
              <a:ext cx="2243815" cy="0"/>
            </a:xfrm>
            <a:custGeom>
              <a:avLst/>
              <a:gdLst/>
              <a:ahLst/>
              <a:cxnLst/>
              <a:rect l="l" t="t" r="r" b="b"/>
              <a:pathLst>
                <a:path w="2244090">
                  <a:moveTo>
                    <a:pt x="0" y="0"/>
                  </a:moveTo>
                  <a:lnTo>
                    <a:pt x="2244001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40" name="object 40"/>
            <p:cNvSpPr/>
            <p:nvPr/>
          </p:nvSpPr>
          <p:spPr>
            <a:xfrm>
              <a:off x="3153790" y="9500183"/>
              <a:ext cx="201049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0" y="0"/>
                  </a:moveTo>
                  <a:lnTo>
                    <a:pt x="19927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41" name="object 41"/>
            <p:cNvSpPr/>
            <p:nvPr/>
          </p:nvSpPr>
          <p:spPr>
            <a:xfrm>
              <a:off x="909975" y="9684188"/>
              <a:ext cx="2243815" cy="0"/>
            </a:xfrm>
            <a:custGeom>
              <a:avLst/>
              <a:gdLst/>
              <a:ahLst/>
              <a:cxnLst/>
              <a:rect l="l" t="t" r="r" b="b"/>
              <a:pathLst>
                <a:path w="2244090">
                  <a:moveTo>
                    <a:pt x="0" y="0"/>
                  </a:moveTo>
                  <a:lnTo>
                    <a:pt x="2244001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42" name="object 42"/>
            <p:cNvSpPr/>
            <p:nvPr/>
          </p:nvSpPr>
          <p:spPr>
            <a:xfrm>
              <a:off x="3153790" y="9684188"/>
              <a:ext cx="201049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0" y="0"/>
                  </a:moveTo>
                  <a:lnTo>
                    <a:pt x="19927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43" name="object 43"/>
            <p:cNvSpPr/>
            <p:nvPr/>
          </p:nvSpPr>
          <p:spPr>
            <a:xfrm>
              <a:off x="909975" y="9997494"/>
              <a:ext cx="2243815" cy="0"/>
            </a:xfrm>
            <a:custGeom>
              <a:avLst/>
              <a:gdLst/>
              <a:ahLst/>
              <a:cxnLst/>
              <a:rect l="l" t="t" r="r" b="b"/>
              <a:pathLst>
                <a:path w="2244090">
                  <a:moveTo>
                    <a:pt x="0" y="0"/>
                  </a:moveTo>
                  <a:lnTo>
                    <a:pt x="2244001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  <p:sp>
          <p:nvSpPr>
            <p:cNvPr id="44" name="object 44"/>
            <p:cNvSpPr/>
            <p:nvPr/>
          </p:nvSpPr>
          <p:spPr>
            <a:xfrm>
              <a:off x="3153790" y="9997494"/>
              <a:ext cx="201049" cy="0"/>
            </a:xfrm>
            <a:custGeom>
              <a:avLst/>
              <a:gdLst/>
              <a:ahLst/>
              <a:cxnLst/>
              <a:rect l="l" t="t" r="r" b="b"/>
              <a:pathLst>
                <a:path w="199389">
                  <a:moveTo>
                    <a:pt x="0" y="0"/>
                  </a:moveTo>
                  <a:lnTo>
                    <a:pt x="199275" y="0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lIns="0" tIns="0" rIns="0" bIns="0"/>
            <a:lstStyle/>
            <a:p>
              <a:pPr algn="l" rtl="0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sz="1152">
                <a:latin typeface="+mn-lt"/>
                <a:cs typeface="+mn-cs"/>
              </a:endParaRPr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4252913" y="5983288"/>
            <a:ext cx="1563687" cy="85725"/>
          </a:xfrm>
          <a:prstGeom prst="rect">
            <a:avLst/>
          </a:prstGeom>
          <a:solidFill>
            <a:srgbClr val="FFC20D"/>
          </a:solidFill>
        </p:spPr>
        <p:txBody>
          <a:bodyPr lIns="0" tIns="6500" rIns="0" bIns="0">
            <a:spAutoFit/>
          </a:bodyPr>
          <a:lstStyle/>
          <a:p>
            <a:pPr marL="34533" algn="l" rtl="0" fontAlgn="auto">
              <a:spcBef>
                <a:spcPts val="51"/>
              </a:spcBef>
              <a:spcAft>
                <a:spcPts val="0"/>
              </a:spcAft>
              <a:defRPr/>
            </a:pPr>
            <a:r>
              <a:rPr sz="512" b="1" spc="-29" dirty="0">
                <a:solidFill>
                  <a:srgbClr val="231F20"/>
                </a:solidFill>
                <a:latin typeface="Lucida Sans"/>
                <a:cs typeface="Lucida Sans"/>
              </a:rPr>
              <a:t>I</a:t>
            </a:r>
            <a:r>
              <a:rPr sz="512" b="1" spc="-26" dirty="0">
                <a:solidFill>
                  <a:srgbClr val="231F20"/>
                </a:solidFill>
                <a:latin typeface="Lucida Sans"/>
                <a:cs typeface="Lucida Sans"/>
              </a:rPr>
              <a:t> </a:t>
            </a:r>
            <a:r>
              <a:rPr sz="512" b="1" spc="-29" dirty="0">
                <a:solidFill>
                  <a:srgbClr val="231F20"/>
                </a:solidFill>
                <a:latin typeface="Lucida Sans"/>
                <a:cs typeface="Lucida Sans"/>
              </a:rPr>
              <a:t>CAN</a:t>
            </a:r>
            <a:endParaRPr sz="512">
              <a:latin typeface="Lucida Sans"/>
              <a:cs typeface="Lucida Sans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718175" y="6102350"/>
            <a:ext cx="69850" cy="228600"/>
          </a:xfrm>
          <a:custGeom>
            <a:avLst/>
            <a:gdLst/>
            <a:ahLst/>
            <a:cxnLst/>
            <a:rect l="l" t="t" r="r" b="b"/>
            <a:pathLst>
              <a:path w="108585" h="356234">
                <a:moveTo>
                  <a:pt x="108000" y="247700"/>
                </a:moveTo>
                <a:lnTo>
                  <a:pt x="0" y="247700"/>
                </a:lnTo>
                <a:lnTo>
                  <a:pt x="0" y="355701"/>
                </a:lnTo>
                <a:lnTo>
                  <a:pt x="108000" y="355701"/>
                </a:lnTo>
                <a:lnTo>
                  <a:pt x="108000" y="247700"/>
                </a:lnTo>
                <a:close/>
              </a:path>
              <a:path w="108585" h="356234">
                <a:moveTo>
                  <a:pt x="108000" y="0"/>
                </a:moveTo>
                <a:lnTo>
                  <a:pt x="0" y="0"/>
                </a:lnTo>
                <a:lnTo>
                  <a:pt x="0" y="108000"/>
                </a:lnTo>
                <a:lnTo>
                  <a:pt x="108000" y="108000"/>
                </a:lnTo>
                <a:lnTo>
                  <a:pt x="10800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lIns="0" tIns="0" rIns="0" bIns="0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z="1152">
              <a:latin typeface="+mn-lt"/>
              <a:cs typeface="+mn-cs"/>
            </a:endParaRPr>
          </a:p>
        </p:txBody>
      </p:sp>
      <p:sp>
        <p:nvSpPr>
          <p:cNvPr id="15380" name="object 47"/>
          <p:cNvSpPr txBox="1">
            <a:spLocks noChangeArrowheads="1"/>
          </p:cNvSpPr>
          <p:nvPr/>
        </p:nvSpPr>
        <p:spPr bwMode="auto">
          <a:xfrm>
            <a:off x="3998913" y="3495675"/>
            <a:ext cx="1778000" cy="236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8126" rIns="0" bIns="0">
            <a:spAutoFit/>
          </a:bodyPr>
          <a:lstStyle/>
          <a:p>
            <a:pPr marL="23813" algn="l" rtl="0">
              <a:lnSpc>
                <a:spcPct val="111000"/>
              </a:lnSpc>
              <a:spcBef>
                <a:spcPts val="63"/>
              </a:spcBef>
            </a:pP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When talking about family, a distinction </a:t>
            </a: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1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is  making / is made 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between extended family and  nuclear family. The nuclear family is the basic  family unit of parents and children. The extended  family is all the other members who </a:t>
            </a: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2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are related /  have been related 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by blood and by marriage:  aunts, uncles, grandparents, nieces, nephews, in-  laws, etc. In the West, the importance of extended  family </a:t>
            </a: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3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has decreased / has been decreased 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greatly  in the last 50 years. But the extended family has  many economic benefits. Grandparents </a:t>
            </a: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4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help / are  helped 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with childcare and in turn they </a:t>
            </a: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5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are looked  after / have been looked after 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when they are old  by younger members of the family. Also, when  houses and domestic chores </a:t>
            </a: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6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are sharing / are  being shared by many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, living costs are naturally  lower. But in recent years more and more young  people </a:t>
            </a: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7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are choosing / have been choosing 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to</a:t>
            </a:r>
            <a:endParaRPr lang="ar-JO" sz="500">
              <a:latin typeface="Calibri" pitchFamily="34" charset="0"/>
            </a:endParaRPr>
          </a:p>
          <a:p>
            <a:pPr marL="23813" algn="l" rtl="0">
              <a:spcBef>
                <a:spcPts val="75"/>
              </a:spcBef>
            </a:pP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live in nuclear families and so the economics</a:t>
            </a:r>
            <a:endParaRPr lang="ar-JO" sz="500">
              <a:latin typeface="Calibri" pitchFamily="34" charset="0"/>
            </a:endParaRPr>
          </a:p>
          <a:p>
            <a:pPr marL="23813" algn="l" rtl="0">
              <a:lnSpc>
                <a:spcPct val="111000"/>
              </a:lnSpc>
            </a:pP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8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have changed / have been changing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. The older  generation say that traditional family values</a:t>
            </a:r>
            <a:endParaRPr lang="ar-JO" sz="500">
              <a:latin typeface="Calibri" pitchFamily="34" charset="0"/>
            </a:endParaRPr>
          </a:p>
          <a:p>
            <a:pPr marL="23813" algn="l" rtl="0">
              <a:lnSpc>
                <a:spcPct val="111000"/>
              </a:lnSpc>
            </a:pP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9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are losing / are being lost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; but the more serious  economic issue is that everyone’s network of  support </a:t>
            </a:r>
            <a:r>
              <a:rPr lang="ar-JO" sz="400" baseline="33000">
                <a:solidFill>
                  <a:srgbClr val="231F20"/>
                </a:solidFill>
                <a:latin typeface="Calibri" pitchFamily="34" charset="0"/>
              </a:rPr>
              <a:t>10 </a:t>
            </a:r>
            <a:r>
              <a:rPr lang="ar-JO" sz="500" i="1">
                <a:solidFill>
                  <a:srgbClr val="231F20"/>
                </a:solidFill>
                <a:latin typeface="Calibri" pitchFamily="34" charset="0"/>
              </a:rPr>
              <a:t>has been taking / has been taken </a:t>
            </a: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away.</a:t>
            </a:r>
            <a:endParaRPr lang="ar-JO" sz="500">
              <a:latin typeface="Calibri" pitchFamily="34" charset="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3827463" y="6524625"/>
            <a:ext cx="149225" cy="15081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lIns="0" tIns="0" rIns="0" bIns="0"/>
          <a:lstStyle/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endParaRPr sz="1152">
              <a:latin typeface="+mn-lt"/>
              <a:cs typeface="+mn-cs"/>
            </a:endParaRPr>
          </a:p>
        </p:txBody>
      </p:sp>
      <p:sp>
        <p:nvSpPr>
          <p:cNvPr id="15382" name="object 49"/>
          <p:cNvSpPr txBox="1">
            <a:spLocks noChangeArrowheads="1"/>
          </p:cNvSpPr>
          <p:nvPr/>
        </p:nvSpPr>
        <p:spPr bwMode="auto">
          <a:xfrm>
            <a:off x="3857625" y="6048375"/>
            <a:ext cx="1958975" cy="59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47941" rIns="0" bIns="0">
            <a:spAutoFit/>
          </a:bodyPr>
          <a:lstStyle/>
          <a:p>
            <a:pPr marL="428625" algn="l" rtl="0">
              <a:spcBef>
                <a:spcPts val="375"/>
              </a:spcBef>
            </a:pP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use present tenses</a:t>
            </a:r>
            <a:endParaRPr lang="ar-JO" sz="500">
              <a:latin typeface="Calibri" pitchFamily="34" charset="0"/>
            </a:endParaRPr>
          </a:p>
          <a:p>
            <a:pPr marL="428625" algn="l" rtl="0">
              <a:lnSpc>
                <a:spcPct val="104000"/>
              </a:lnSpc>
              <a:spcBef>
                <a:spcPts val="288"/>
              </a:spcBef>
            </a:pPr>
            <a:r>
              <a:rPr lang="ar-JO" sz="500">
                <a:solidFill>
                  <a:srgbClr val="231F20"/>
                </a:solidFill>
                <a:latin typeface="Calibri" pitchFamily="34" charset="0"/>
              </a:rPr>
              <a:t>talk about events in present time using  active and passive forms</a:t>
            </a:r>
            <a:endParaRPr lang="ar-JO" sz="500">
              <a:latin typeface="Calibri" pitchFamily="34" charset="0"/>
            </a:endParaRPr>
          </a:p>
          <a:p>
            <a:pPr marL="428625" algn="l" rtl="0"/>
            <a:endParaRPr lang="ar-JO" sz="500">
              <a:latin typeface="Calibri" pitchFamily="34" charset="0"/>
            </a:endParaRPr>
          </a:p>
          <a:p>
            <a:pPr marL="428625" algn="l" rtl="0">
              <a:spcBef>
                <a:spcPts val="13"/>
              </a:spcBef>
            </a:pPr>
            <a:endParaRPr lang="ar-JO" sz="600">
              <a:latin typeface="Calibri" pitchFamily="34" charset="0"/>
            </a:endParaRPr>
          </a:p>
          <a:p>
            <a:pPr marL="428625" algn="l" rtl="0"/>
            <a:r>
              <a:rPr lang="ar-JO" sz="500" b="1">
                <a:solidFill>
                  <a:srgbClr val="231F20"/>
                </a:solidFill>
                <a:latin typeface="Lucida Sans" pitchFamily="34" charset="0"/>
              </a:rPr>
              <a:t>20</a:t>
            </a:r>
            <a:endParaRPr lang="ar-JO" sz="500">
              <a:latin typeface="Lucida Sans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610</Words>
  <Application>Microsoft Office PowerPoint</Application>
  <PresentationFormat>Custom</PresentationFormat>
  <Paragraphs>51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7</vt:i4>
      </vt:variant>
      <vt:variant>
        <vt:lpstr>قالب التصميم</vt:lpstr>
      </vt:variant>
      <vt:variant>
        <vt:i4>2</vt:i4>
      </vt:variant>
      <vt:variant>
        <vt:lpstr>عناوين الشرائح</vt:lpstr>
      </vt:variant>
      <vt:variant>
        <vt:i4>2</vt:i4>
      </vt:variant>
    </vt:vector>
  </HeadingPairs>
  <TitlesOfParts>
    <vt:vector size="11" baseType="lpstr">
      <vt:lpstr>Arial</vt:lpstr>
      <vt:lpstr>Calibri Light</vt:lpstr>
      <vt:lpstr>Calibri</vt:lpstr>
      <vt:lpstr>Lucida Sans</vt:lpstr>
      <vt:lpstr>Palatino Linotype</vt:lpstr>
      <vt:lpstr>Tahoma</vt:lpstr>
      <vt:lpstr>Book Antiqua</vt:lpstr>
      <vt:lpstr>Office Theme</vt:lpstr>
      <vt:lpstr>Office Theme</vt:lpstr>
      <vt:lpstr>الشريحة 1</vt:lpstr>
      <vt:lpstr>UNIT 1 REVIEW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Eman Abdelati</dc:creator>
  <cp:lastModifiedBy>user</cp:lastModifiedBy>
  <cp:revision>1</cp:revision>
  <dcterms:created xsi:type="dcterms:W3CDTF">2020-03-16T00:48:50Z</dcterms:created>
  <dcterms:modified xsi:type="dcterms:W3CDTF">2020-03-20T19:21:09Z</dcterms:modified>
</cp:coreProperties>
</file>